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80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73" r:id="rId21"/>
    <p:sldId id="277" r:id="rId22"/>
    <p:sldId id="278" r:id="rId2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798" y="6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3/10/2015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143000" y="2374900"/>
            <a:ext cx="8957419" cy="35394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CA" sz="8013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Soil! </a:t>
            </a:r>
          </a:p>
          <a:p>
            <a:pPr>
              <a:lnSpc>
                <a:spcPts val="9200"/>
              </a:lnSpc>
            </a:pPr>
            <a:r>
              <a:rPr lang="en-CA" sz="8013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Video Notes #6 </a:t>
            </a:r>
          </a:p>
          <a:p>
            <a:pPr>
              <a:lnSpc>
                <a:spcPts val="9200"/>
              </a:lnSpc>
            </a:pPr>
            <a:endParaRPr lang="en-CA" sz="80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390900" y="533400"/>
            <a:ext cx="6667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Horizons</a:t>
            </a:r>
          </a:p>
          <a:p>
            <a:pPr>
              <a:lnSpc>
                <a:spcPts val="7590"/>
              </a:lnSpc>
            </a:pPr>
            <a:endParaRPr lang="en-CA" sz="65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1905000"/>
            <a:ext cx="9807172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  <a:buFont typeface="Arial" pitchFamily="34" charset="0"/>
              <a:buChar char="•"/>
            </a:pPr>
            <a:r>
              <a:rPr lang="en-CA" sz="3213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 “A” Horizon-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This is the top part of the soil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362200"/>
            <a:ext cx="8940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where life is most active. It is the most</a:t>
            </a:r>
          </a:p>
          <a:p>
            <a:pPr>
              <a:lnSpc>
                <a:spcPts val="346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2794000"/>
            <a:ext cx="89408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productive horizon because it has such a high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organic matter and granular soil structure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4191000"/>
            <a:ext cx="9598782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n-CA" sz="3213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 “B” Horizon-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Lies below the A horizon and is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called the subsoil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009" y="5829300"/>
            <a:ext cx="9390391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n-CA" sz="3213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 “C” Horizon-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Parent material horizon mostly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composed of rock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536700" y="774700"/>
            <a:ext cx="85217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325"/>
              </a:lnSpc>
            </a:pP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The </a:t>
            </a:r>
            <a:r>
              <a:rPr lang="en-CA" sz="7199" dirty="0" smtClean="0">
                <a:solidFill>
                  <a:srgbClr val="FEEC94"/>
                </a:solidFill>
                <a:latin typeface="Times New Roman"/>
                <a:cs typeface="Times New Roman"/>
              </a:rPr>
              <a:t>A</a:t>
            </a: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 horizon: Topsoil</a:t>
            </a:r>
          </a:p>
          <a:p>
            <a:pPr>
              <a:lnSpc>
                <a:spcPts val="6325"/>
              </a:lnSpc>
            </a:pPr>
            <a:endParaRPr lang="en-CA" sz="5481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1625600"/>
            <a:ext cx="8614386" cy="61555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65"/>
              </a:lnSpc>
              <a:buFont typeface="Arial" pitchFamily="34" charset="0"/>
              <a:buChar char="•"/>
            </a:pP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Can be a few inches to a foot deep</a:t>
            </a:r>
            <a:endParaRPr lang="en-CA" sz="4403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5965"/>
              </a:lnSpc>
              <a:buFont typeface="Arial" pitchFamily="34" charset="0"/>
              <a:buChar char="•"/>
            </a:pP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usually a pretty dark color</a:t>
            </a:r>
            <a:r>
              <a:rPr lang="en-CA" sz="4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Lighter texture than the B or C</a:t>
            </a:r>
            <a:r>
              <a:rPr lang="en-CA" sz="4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horizon</a:t>
            </a:r>
          </a:p>
          <a:p>
            <a:pPr>
              <a:lnSpc>
                <a:spcPts val="5965"/>
              </a:lnSpc>
              <a:buFont typeface="Arial" pitchFamily="34" charset="0"/>
              <a:buChar char="•"/>
            </a:pP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More likely to be a granular</a:t>
            </a:r>
            <a:r>
              <a:rPr lang="en-CA" sz="4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4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</a:p>
          <a:p>
            <a:pPr>
              <a:lnSpc>
                <a:spcPts val="5965"/>
              </a:lnSpc>
              <a:buFont typeface="Arial" pitchFamily="34" charset="0"/>
              <a:buChar char="•"/>
            </a:pPr>
            <a:endParaRPr lang="en-CA" sz="4403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ts val="5965"/>
              </a:lnSpc>
            </a:pPr>
            <a:endParaRPr lang="en-CA" sz="44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14400" y="762000"/>
            <a:ext cx="85090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380"/>
              </a:lnSpc>
            </a:pP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The</a:t>
            </a:r>
            <a:r>
              <a:rPr lang="en-CA" sz="7199" dirty="0" smtClean="0">
                <a:solidFill>
                  <a:srgbClr val="FEEC94"/>
                </a:solidFill>
                <a:latin typeface="Times New Roman"/>
                <a:cs typeface="Times New Roman"/>
              </a:rPr>
              <a:t> B</a:t>
            </a: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 horizon: Subsoil</a:t>
            </a:r>
          </a:p>
          <a:p>
            <a:pPr>
              <a:lnSpc>
                <a:spcPts val="6380"/>
              </a:lnSpc>
            </a:pPr>
            <a:endParaRPr lang="en-CA" sz="5563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955800"/>
            <a:ext cx="8712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Low in organic matter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679700"/>
            <a:ext cx="8712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Red or yellow in color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3390900"/>
            <a:ext cx="87122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Less desirable structure than the A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horizon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4762500"/>
            <a:ext cx="8712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Blocky or prismatic structure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5461000"/>
            <a:ext cx="87122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Roots may extend into this horizon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looking for moisture and nutrients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70000" y="762000"/>
            <a:ext cx="8788400" cy="1231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75"/>
              </a:lnSpc>
            </a:pP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The </a:t>
            </a:r>
            <a:r>
              <a:rPr lang="en-CA" sz="6599" dirty="0" smtClean="0">
                <a:solidFill>
                  <a:srgbClr val="FEEC94"/>
                </a:solidFill>
                <a:latin typeface="Times New Roman"/>
                <a:cs typeface="Times New Roman"/>
              </a:rPr>
              <a:t>C</a:t>
            </a: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 horizon: Parent Rock</a:t>
            </a:r>
          </a:p>
          <a:p>
            <a:pPr>
              <a:lnSpc>
                <a:spcPts val="5575"/>
              </a:lnSpc>
            </a:pPr>
            <a:endParaRPr lang="en-CA" sz="486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1536700"/>
            <a:ext cx="9448800" cy="21929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Deepest of the 3 major horizons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Low in organic matter</a:t>
            </a:r>
          </a:p>
          <a:p>
            <a:pPr>
              <a:lnSpc>
                <a:spcPts val="57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984500"/>
            <a:ext cx="9525000" cy="22313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Coarse or rocky texture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Undesirable structure</a:t>
            </a:r>
          </a:p>
          <a:p>
            <a:pPr>
              <a:lnSpc>
                <a:spcPts val="5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4546600"/>
            <a:ext cx="9448800" cy="18466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Lighter in color than A and B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horizon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5892800"/>
            <a:ext cx="9448800" cy="18466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Rarely has roots or biological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activity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5303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2589691"/>
            <a:ext cx="6248400" cy="165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  <a:tabLst>
                <a:tab pos="2959100" algn="l"/>
              </a:tabLst>
            </a:pPr>
            <a:r>
              <a:rPr lang="en-CA" sz="3200" b="1" dirty="0">
                <a:solidFill>
                  <a:srgbClr val="FEEC94"/>
                </a:solidFill>
                <a:latin typeface="Times New Roman Bold"/>
                <a:cs typeface="Times New Roman Bold"/>
              </a:rPr>
              <a:t>Objective </a:t>
            </a:r>
            <a:r>
              <a:rPr lang="en-CA" sz="32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25: </a:t>
            </a:r>
            <a:r>
              <a:rPr lang="en-CA" sz="3200" b="1" dirty="0">
                <a:solidFill>
                  <a:srgbClr val="FEEC94"/>
                </a:solidFill>
                <a:latin typeface="Times New Roman Bold"/>
                <a:cs typeface="Times New Roman Bold"/>
              </a:rPr>
              <a:t>I can describe soil </a:t>
            </a:r>
            <a:r>
              <a:rPr lang="en-CA" sz="32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other soil properties.</a:t>
            </a: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5303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41400" y="723900"/>
            <a:ext cx="90170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Texture, Structure, Depth and Color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5240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3009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Texture-</a:t>
            </a: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How much sand, silt and clay is found</a:t>
            </a:r>
            <a:r>
              <a:rPr lang="en-CA" sz="2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in soil, is it fine or coarse</a:t>
            </a:r>
          </a:p>
          <a:p>
            <a:pPr>
              <a:lnSpc>
                <a:spcPts val="2900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679700"/>
            <a:ext cx="87122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9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Structure-</a:t>
            </a: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The mixture of the soil, how the</a:t>
            </a:r>
          </a:p>
          <a:p>
            <a:pPr>
              <a:lnSpc>
                <a:spcPts val="3450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3098800"/>
            <a:ext cx="8712200" cy="1282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particles are arranged to make up the soil, the</a:t>
            </a:r>
            <a:r>
              <a:rPr lang="en-CA" sz="2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structure is not permanent! Think of it as…wet</a:t>
            </a:r>
            <a:r>
              <a:rPr lang="en-CA" sz="2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soil, or disking the soil</a:t>
            </a:r>
          </a:p>
          <a:p>
            <a:pPr>
              <a:lnSpc>
                <a:spcPts val="2900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47498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3009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Depth-</a:t>
            </a: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Important to plants, depends on</a:t>
            </a:r>
            <a:r>
              <a:rPr lang="en-CA" sz="2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rooting zone</a:t>
            </a:r>
          </a:p>
          <a:p>
            <a:pPr>
              <a:lnSpc>
                <a:spcPts val="2900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60325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3009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Color-</a:t>
            </a: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Soil color can tell us a lot…It can tell us</a:t>
            </a:r>
            <a:r>
              <a:rPr lang="en-CA" sz="2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about drainage and water and organic matter</a:t>
            </a:r>
          </a:p>
          <a:p>
            <a:pPr>
              <a:lnSpc>
                <a:spcPts val="2900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6662" t="5892" r="4702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71500" y="228600"/>
            <a:ext cx="86487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Soil and its Structures</a:t>
            </a:r>
          </a:p>
          <a:p>
            <a:pPr>
              <a:lnSpc>
                <a:spcPts val="6900"/>
              </a:lnSpc>
            </a:pPr>
            <a:endParaRPr lang="en-CA" sz="59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42300" y="2095500"/>
            <a:ext cx="1816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3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Platy</a:t>
            </a:r>
          </a:p>
          <a:p>
            <a:pPr>
              <a:lnSpc>
                <a:spcPts val="2300"/>
              </a:lnSpc>
            </a:pPr>
            <a:endParaRPr lang="en-CA" sz="20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628900"/>
            <a:ext cx="913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3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Granular</a:t>
            </a:r>
          </a:p>
          <a:p>
            <a:pPr>
              <a:lnSpc>
                <a:spcPts val="2300"/>
              </a:lnSpc>
            </a:pPr>
            <a:endParaRPr lang="en-CA" sz="20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51700" y="4152900"/>
            <a:ext cx="280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3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Blocky</a:t>
            </a:r>
          </a:p>
          <a:p>
            <a:pPr>
              <a:lnSpc>
                <a:spcPts val="2300"/>
              </a:lnSpc>
            </a:pPr>
            <a:endParaRPr lang="en-CA" sz="20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70500" y="5905500"/>
            <a:ext cx="478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3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Columnar</a:t>
            </a:r>
          </a:p>
          <a:p>
            <a:pPr>
              <a:lnSpc>
                <a:spcPts val="2300"/>
              </a:lnSpc>
            </a:pPr>
            <a:endParaRPr lang="en-CA" sz="20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14600" y="6591300"/>
            <a:ext cx="7543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3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Prismatic</a:t>
            </a:r>
          </a:p>
          <a:p>
            <a:pPr>
              <a:lnSpc>
                <a:spcPts val="2300"/>
              </a:lnSpc>
            </a:pPr>
            <a:endParaRPr lang="en-CA" sz="20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267200" y="584200"/>
            <a:ext cx="57912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SAND</a:t>
            </a:r>
          </a:p>
          <a:p>
            <a:pPr>
              <a:lnSpc>
                <a:spcPts val="5520"/>
              </a:lnSpc>
            </a:pPr>
            <a:endParaRPr lang="en-CA" sz="47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49500" y="1308100"/>
            <a:ext cx="77089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(Think of the beach!)</a:t>
            </a:r>
          </a:p>
          <a:p>
            <a:pPr>
              <a:lnSpc>
                <a:spcPts val="5520"/>
              </a:lnSpc>
            </a:pPr>
            <a:endParaRPr lang="en-CA" sz="47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489200"/>
            <a:ext cx="8851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Sand is small, coarse-grained pieces of rock.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8000" y="3022600"/>
            <a:ext cx="87122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We can see and feel the individual pieces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It feels gritty. It doesn’t stick together or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form clods.</a:t>
            </a:r>
          </a:p>
          <a:p>
            <a:pPr>
              <a:lnSpc>
                <a:spcPts val="345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43561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It can be really fine or not so fine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48514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Not much surface area is exposed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53340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Sand increases space between particles,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5791200"/>
            <a:ext cx="87122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which means air and water can move more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freely, which means Sand is needed in soil to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provide good drainage!</a:t>
            </a:r>
          </a:p>
          <a:p>
            <a:pPr>
              <a:lnSpc>
                <a:spcPts val="31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6710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064000" y="469900"/>
            <a:ext cx="5994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SILT</a:t>
            </a:r>
          </a:p>
          <a:p>
            <a:pPr>
              <a:lnSpc>
                <a:spcPts val="7590"/>
              </a:lnSpc>
            </a:pPr>
            <a:endParaRPr lang="en-CA" sz="65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0" y="1473200"/>
            <a:ext cx="7010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3" b="1" smtClean="0">
                <a:solidFill>
                  <a:srgbClr val="FEEC94"/>
                </a:solidFill>
                <a:latin typeface="Times New Roman Bold"/>
                <a:cs typeface="Times New Roman Bold"/>
              </a:rPr>
              <a:t>(Think of flour!)</a:t>
            </a:r>
          </a:p>
          <a:p>
            <a:pPr>
              <a:lnSpc>
                <a:spcPts val="5060"/>
              </a:lnSpc>
            </a:pPr>
            <a:endParaRPr lang="en-CA" sz="4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0700" y="2057400"/>
            <a:ext cx="8267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5" b="1" smtClean="0">
                <a:solidFill>
                  <a:srgbClr val="CCCC00"/>
                </a:solidFill>
                <a:latin typeface="Times New Roman Bold"/>
                <a:cs typeface="Times New Roman Bold"/>
              </a:rPr>
              <a:t>Silt is really soft and powdery</a:t>
            </a:r>
          </a:p>
          <a:p>
            <a:pPr>
              <a:lnSpc>
                <a:spcPts val="3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3009900"/>
            <a:ext cx="8712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Silt particles are so small that we can only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see them with a microscope</a:t>
            </a:r>
          </a:p>
          <a:p>
            <a:pPr>
              <a:lnSpc>
                <a:spcPts val="38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41021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Water soaks well into silt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4673600"/>
            <a:ext cx="8712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Silt forms clods that crumble when wet so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they are not good for </a:t>
            </a:r>
            <a:r>
              <a:rPr lang="en-CA" sz="3213" b="1" dirty="0" err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mudballs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!</a:t>
            </a:r>
          </a:p>
          <a:p>
            <a:pPr>
              <a:lnSpc>
                <a:spcPts val="38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57531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Silt particles don’t stick together well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6324600"/>
            <a:ext cx="8712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Soils with a good water holding capacity are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high in silt</a:t>
            </a:r>
          </a:p>
          <a:p>
            <a:pPr>
              <a:lnSpc>
                <a:spcPts val="38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721100" y="520700"/>
            <a:ext cx="63373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9" b="1" smtClean="0">
                <a:solidFill>
                  <a:srgbClr val="FEEC94"/>
                </a:solidFill>
                <a:latin typeface="Times New Roman Bold"/>
                <a:cs typeface="Times New Roman Bold"/>
              </a:rPr>
              <a:t>CLAY</a:t>
            </a:r>
          </a:p>
          <a:p>
            <a:pPr>
              <a:lnSpc>
                <a:spcPts val="8280"/>
              </a:lnSpc>
            </a:pPr>
            <a:endParaRPr lang="en-CA" sz="71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97100" y="1663700"/>
            <a:ext cx="78613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CCCC00"/>
                </a:solidFill>
                <a:latin typeface="Times New Roman Bold"/>
                <a:cs typeface="Times New Roman Bold"/>
              </a:rPr>
              <a:t>Clay is even finer than silt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2336800"/>
            <a:ext cx="8712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Clay particles are platy and thin in shape,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they fit closely together with little space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3327400"/>
            <a:ext cx="9220200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Clay sticks together well and forms hard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clods</a:t>
            </a:r>
          </a:p>
          <a:p>
            <a:pPr>
              <a:lnSpc>
                <a:spcPts val="34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4191000"/>
            <a:ext cx="8153400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A soil that contains lots of clay is considered “heavy”.</a:t>
            </a:r>
          </a:p>
          <a:p>
            <a:pPr>
              <a:lnSpc>
                <a:spcPts val="34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5105400"/>
            <a:ext cx="8712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Clay has a large surface area because they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are so small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" y="60198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 amount of clay in a soil has a great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0" y="6477000"/>
            <a:ext cx="8712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impact on the soils water holding capacity</a:t>
            </a:r>
          </a:p>
          <a:p>
            <a:pPr>
              <a:lnSpc>
                <a:spcPts val="346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81100" y="838200"/>
            <a:ext cx="88773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09" b="1" smtClean="0">
                <a:solidFill>
                  <a:srgbClr val="FEEC94"/>
                </a:solidFill>
                <a:latin typeface="Times New Roman Bold"/>
                <a:cs typeface="Times New Roman Bold"/>
              </a:rPr>
              <a:t>What are we going to learn…</a:t>
            </a:r>
          </a:p>
          <a:p>
            <a:pPr>
              <a:lnSpc>
                <a:spcPts val="5520"/>
              </a:lnSpc>
            </a:pPr>
            <a:endParaRPr lang="en-CA" sz="47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803400"/>
            <a:ext cx="8712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Soil-Why is it important?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527300"/>
            <a:ext cx="8712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What is soil?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3136900"/>
            <a:ext cx="8712200" cy="232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Sand, Silt and Clay</a:t>
            </a:r>
            <a:r>
              <a:rPr lang="en-CA" sz="39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What’s a soil profile?</a:t>
            </a:r>
            <a:r>
              <a:rPr lang="en-CA" sz="39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Horizons?</a:t>
            </a:r>
          </a:p>
          <a:p>
            <a:pPr>
              <a:lnSpc>
                <a:spcPts val="575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5346700"/>
            <a:ext cx="8712200" cy="158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Not all soil is brown</a:t>
            </a:r>
            <a:r>
              <a:rPr lang="en-CA" sz="39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Running out of dirt!</a:t>
            </a:r>
          </a:p>
          <a:p>
            <a:pPr>
              <a:lnSpc>
                <a:spcPts val="57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5303" b="12660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324100" y="571500"/>
            <a:ext cx="77343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  <a:tabLst>
                <a:tab pos="1320800" algn="l"/>
              </a:tabLst>
            </a:pP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Soil Profile and Crop</a:t>
            </a:r>
            <a:r>
              <a:rPr lang="en-CA" sz="47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7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	Production</a:t>
            </a:r>
          </a:p>
          <a:p>
            <a:pPr>
              <a:lnSpc>
                <a:spcPts val="5800"/>
              </a:lnSpc>
            </a:pPr>
            <a:endParaRPr lang="en-CA" sz="47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2235200"/>
            <a:ext cx="8712200" cy="181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If we know the soil profile then we can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determine the vertical distance plant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roots, water and air penetration</a:t>
            </a:r>
          </a:p>
          <a:p>
            <a:pPr>
              <a:lnSpc>
                <a:spcPts val="430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3987800"/>
            <a:ext cx="8712200" cy="181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5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If the profile shows a shallow soil then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we know to plant a crop with shallow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roots</a:t>
            </a:r>
          </a:p>
          <a:p>
            <a:pPr>
              <a:lnSpc>
                <a:spcPts val="435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5740400"/>
            <a:ext cx="8712200" cy="1282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 profile also tells us about the soils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water holding capacity</a:t>
            </a:r>
          </a:p>
          <a:p>
            <a:pPr>
              <a:lnSpc>
                <a:spcPts val="440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400300" y="698500"/>
            <a:ext cx="5256247" cy="15901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Soil Conservation</a:t>
            </a:r>
            <a:endParaRPr lang="en-CA" sz="5409" b="1" dirty="0" smtClean="0">
              <a:solidFill>
                <a:srgbClr val="FEEC94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6210"/>
              </a:lnSpc>
            </a:pPr>
            <a:endParaRPr lang="en-CA" sz="53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7600" y="2082800"/>
            <a:ext cx="89408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Plant and cultivate crops according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to the contour of the land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7600" y="3441700"/>
            <a:ext cx="8940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Strip Cropping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4178300"/>
            <a:ext cx="8940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Terracing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600" y="4914900"/>
            <a:ext cx="8940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Crop Rotation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17600" y="5638800"/>
            <a:ext cx="8940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Build ponds/dams</a:t>
            </a:r>
          </a:p>
          <a:p>
            <a:pPr>
              <a:lnSpc>
                <a:spcPts val="46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6710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52400" y="304800"/>
            <a:ext cx="9558707" cy="9848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3200" b="1" dirty="0" smtClean="0">
                <a:solidFill>
                  <a:srgbClr val="FEEC94"/>
                </a:solidFill>
                <a:latin typeface="Times New Roman Bold"/>
              </a:rPr>
              <a:t>Objective 22: I can define Soil and why it is important </a:t>
            </a:r>
          </a:p>
          <a:p>
            <a:r>
              <a:rPr lang="en-CA" sz="3200" b="1" dirty="0" smtClean="0">
                <a:solidFill>
                  <a:srgbClr val="FEEC94"/>
                </a:solidFill>
                <a:latin typeface="Times New Roman Bold"/>
              </a:rPr>
              <a:t>to me and the society in which I live.</a:t>
            </a: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4500" y="1371600"/>
            <a:ext cx="9004300" cy="201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  <a:tabLst>
                <a:tab pos="520700" algn="l"/>
              </a:tabLst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 is a mixture of rock and mineral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particles and organic matter. Soil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covers the earth in a thin layer and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1600" y="3200400"/>
            <a:ext cx="78613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  <a:tabLst>
                <a:tab pos="2159000" algn="l"/>
              </a:tabLst>
            </a:pP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it is very important in plant</a:t>
            </a:r>
            <a:r>
              <a:rPr lang="en-CA" sz="39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4005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growth.</a:t>
            </a:r>
          </a:p>
          <a:p>
            <a:pPr>
              <a:lnSpc>
                <a:spcPts val="4800"/>
              </a:lnSpc>
            </a:pPr>
            <a:endParaRPr lang="en-CA" sz="399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70000" y="571500"/>
            <a:ext cx="8788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09" b="1" smtClean="0">
                <a:solidFill>
                  <a:srgbClr val="FEEC94"/>
                </a:solidFill>
                <a:latin typeface="Times New Roman Bold"/>
                <a:cs typeface="Times New Roman Bold"/>
              </a:rPr>
              <a:t>What exactly is in soil?</a:t>
            </a:r>
          </a:p>
          <a:p>
            <a:pPr>
              <a:lnSpc>
                <a:spcPts val="6900"/>
              </a:lnSpc>
            </a:pPr>
            <a:endParaRPr lang="en-CA" sz="59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700" y="1625600"/>
            <a:ext cx="86487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  <a:tabLst>
                <a:tab pos="1739900" algn="l"/>
              </a:tabLst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 is made up of mineral matter that has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been broken down by chemical, physical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and biological actions.</a:t>
            </a:r>
          </a:p>
          <a:p>
            <a:pPr>
              <a:lnSpc>
                <a:spcPts val="345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3581400"/>
            <a:ext cx="8750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There are also living things in soil such as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bacteria, fungi, </a:t>
            </a:r>
            <a:r>
              <a:rPr lang="en-CA" sz="3213" b="1" dirty="0" err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mold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, worms and insects.</a:t>
            </a:r>
          </a:p>
          <a:p>
            <a:pPr>
              <a:lnSpc>
                <a:spcPts val="34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5956300"/>
            <a:ext cx="8928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  <a:tabLst>
                <a:tab pos="3263900" algn="l"/>
              </a:tabLst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 more living things the more productive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the soil!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397000" y="431800"/>
            <a:ext cx="8661400" cy="166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  <a:tabLst>
                <a:tab pos="2959100" algn="l"/>
              </a:tabLst>
            </a:pP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Why should I care about</a:t>
            </a:r>
            <a:r>
              <a:rPr lang="en-CA" sz="53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53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	soil?</a:t>
            </a:r>
          </a:p>
          <a:p>
            <a:pPr>
              <a:lnSpc>
                <a:spcPts val="6500"/>
              </a:lnSpc>
            </a:pPr>
            <a:endParaRPr lang="en-CA" sz="53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2108200"/>
            <a:ext cx="8712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 is the #1 support for plants</a:t>
            </a:r>
          </a:p>
          <a:p>
            <a:pPr>
              <a:lnSpc>
                <a:spcPts val="414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743200"/>
            <a:ext cx="8712200" cy="127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 anchors the plants roots so that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they don’t fall over</a:t>
            </a:r>
          </a:p>
          <a:p>
            <a:pPr>
              <a:lnSpc>
                <a:spcPts val="430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911600"/>
            <a:ext cx="8712200" cy="195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5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 is a superstore of nutrients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For a plant to grow it needs 16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elements! (13 come from the soil!)</a:t>
            </a:r>
          </a:p>
          <a:p>
            <a:pPr>
              <a:lnSpc>
                <a:spcPts val="475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5715000"/>
            <a:ext cx="8712200" cy="127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Moisture for the plants is stored in the</a:t>
            </a:r>
            <a:r>
              <a:rPr lang="en-CA" sz="35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59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9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soil</a:t>
            </a:r>
          </a:p>
          <a:p>
            <a:pPr>
              <a:lnSpc>
                <a:spcPts val="430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269" y="2223715"/>
            <a:ext cx="9076331" cy="2500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  <a:tabLst>
                <a:tab pos="2959100" algn="l"/>
              </a:tabLst>
            </a:pPr>
            <a:r>
              <a:rPr lang="en-CA" sz="48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Objective 23: I can describe soil </a:t>
            </a:r>
          </a:p>
          <a:p>
            <a:pPr>
              <a:lnSpc>
                <a:spcPts val="6500"/>
              </a:lnSpc>
              <a:tabLst>
                <a:tab pos="2959100" algn="l"/>
              </a:tabLst>
            </a:pPr>
            <a:r>
              <a:rPr lang="en-CA" sz="48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Formation/Profile</a:t>
            </a:r>
            <a:r>
              <a:rPr lang="en-CA" sz="4800" b="1" dirty="0">
                <a:solidFill>
                  <a:srgbClr val="FEEC94"/>
                </a:solidFill>
                <a:latin typeface="Times New Roman Bold"/>
                <a:cs typeface="Times New Roman Bold"/>
              </a:rPr>
              <a:t> </a:t>
            </a:r>
            <a:r>
              <a:rPr lang="en-CA" sz="48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a</a:t>
            </a:r>
            <a:r>
              <a:rPr lang="en-CA" sz="48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nd distinguish </a:t>
            </a:r>
          </a:p>
          <a:p>
            <a:pPr>
              <a:lnSpc>
                <a:spcPts val="6500"/>
              </a:lnSpc>
              <a:tabLst>
                <a:tab pos="2959100" algn="l"/>
              </a:tabLst>
            </a:pPr>
            <a:r>
              <a:rPr lang="en-CA" sz="4800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between the different horizons.</a:t>
            </a:r>
            <a:endParaRPr lang="en-CA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5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71500" y="381000"/>
            <a:ext cx="8953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Soil Formation and Profile</a:t>
            </a:r>
          </a:p>
          <a:p>
            <a:pPr>
              <a:lnSpc>
                <a:spcPts val="6210"/>
              </a:lnSpc>
            </a:pPr>
            <a:endParaRPr lang="en-CA" sz="53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" y="1371600"/>
            <a:ext cx="8648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A soil profile is a</a:t>
            </a:r>
          </a:p>
          <a:p>
            <a:pPr>
              <a:lnSpc>
                <a:spcPts val="28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1689100"/>
            <a:ext cx="8991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  <a:tabLst>
                <a:tab pos="558800" algn="l"/>
              </a:tabLst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vertical cross section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through a soil.</a:t>
            </a:r>
          </a:p>
          <a:p>
            <a:pPr>
              <a:lnSpc>
                <a:spcPts val="39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" y="2489200"/>
            <a:ext cx="9118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584200" algn="l"/>
              </a:tabLst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It is made up of layers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of soil material.</a:t>
            </a:r>
          </a:p>
          <a:p>
            <a:pPr>
              <a:lnSpc>
                <a:spcPts val="38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7800" y="3657600"/>
            <a:ext cx="91948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100">
              <a:lnSpc>
                <a:spcPts val="3865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These layers are called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horizons. Horizons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differ from each other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in color, texture and/or</a:t>
            </a:r>
          </a:p>
          <a:p>
            <a:pPr>
              <a:lnSpc>
                <a:spcPts val="3865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00200" y="5562600"/>
            <a:ext cx="7988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structure</a:t>
            </a:r>
          </a:p>
          <a:p>
            <a:pPr>
              <a:lnSpc>
                <a:spcPts val="368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" y="6096000"/>
            <a:ext cx="9271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698500" algn="l"/>
              </a:tabLst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Decayed material in soil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	is called </a:t>
            </a:r>
            <a:r>
              <a:rPr lang="en-CA" sz="3213" b="1" dirty="0" smtClean="0">
                <a:solidFill>
                  <a:srgbClr val="CCCC00"/>
                </a:solidFill>
                <a:latin typeface="Times New Roman Bold"/>
                <a:cs typeface="Times New Roman Bold"/>
              </a:rPr>
              <a:t>humus.</a:t>
            </a:r>
          </a:p>
          <a:p>
            <a:pPr>
              <a:lnSpc>
                <a:spcPts val="38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933700" y="673100"/>
            <a:ext cx="71247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Parent Material</a:t>
            </a:r>
          </a:p>
          <a:p>
            <a:pPr>
              <a:lnSpc>
                <a:spcPts val="5520"/>
              </a:lnSpc>
            </a:pPr>
            <a:endParaRPr lang="en-CA" sz="47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1397000"/>
            <a:ext cx="90043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9" b="1" dirty="0" smtClean="0">
                <a:solidFill>
                  <a:srgbClr val="FEEC94"/>
                </a:solidFill>
                <a:latin typeface="Times New Roman Bold"/>
                <a:cs typeface="Times New Roman Bold"/>
              </a:rPr>
              <a:t>(Yes soils kind of have a Mom and Dad!)</a:t>
            </a:r>
          </a:p>
          <a:p>
            <a:pPr>
              <a:lnSpc>
                <a:spcPts val="414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082800"/>
            <a:ext cx="9730228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  <a:buFont typeface="Arial" pitchFamily="34" charset="0"/>
              <a:buChar char="•"/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Parent material - is the </a:t>
            </a:r>
            <a:r>
              <a:rPr lang="en-CA" sz="3213" b="1" dirty="0" err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unweathered</a:t>
            </a: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material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from what soil is formed. This is the hard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rock found under the soil.</a:t>
            </a:r>
          </a:p>
          <a:p>
            <a:pPr>
              <a:lnSpc>
                <a:spcPts val="345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670300"/>
            <a:ext cx="910505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buFont typeface="Arial" pitchFamily="34" charset="0"/>
              <a:buChar char="•"/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 The parent material has a strong effect on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the properties of young soils</a:t>
            </a:r>
          </a:p>
          <a:p>
            <a:pPr>
              <a:lnSpc>
                <a:spcPts val="34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1204" y="4737100"/>
            <a:ext cx="8960786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-If the parent material has lots of organic</a:t>
            </a:r>
            <a:r>
              <a:rPr lang="en-CA" sz="32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matter then the soil will be more acidic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1" y="5715000"/>
            <a:ext cx="9067800" cy="134652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13" b="1" dirty="0" smtClean="0">
                <a:solidFill>
                  <a:srgbClr val="FFFFFF"/>
                </a:solidFill>
                <a:latin typeface="Times New Roman Bold"/>
                <a:cs typeface="Times New Roman Bold"/>
              </a:rPr>
              <a:t>- If the parent material is high in limestone then the soil will be more basic</a:t>
            </a:r>
          </a:p>
          <a:p>
            <a:pPr>
              <a:lnSpc>
                <a:spcPts val="350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4545" t="5892" r="4545" b="572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1" descr="0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9753600" cy="72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640</Words>
  <Application>Microsoft Office PowerPoint</Application>
  <PresentationFormat>Custom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Aubrey Godette</cp:lastModifiedBy>
  <cp:revision>23</cp:revision>
  <dcterms:created xsi:type="dcterms:W3CDTF">2015-03-09T19:15:21Z</dcterms:created>
  <dcterms:modified xsi:type="dcterms:W3CDTF">2015-03-10T14:15:02Z</dcterms:modified>
</cp:coreProperties>
</file>